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3" d="100"/>
          <a:sy n="93" d="100"/>
        </p:scale>
        <p:origin x="78" y="342"/>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56457458"/>
              </p:ext>
            </p:extLst>
          </p:nvPr>
        </p:nvGraphicFramePr>
        <p:xfrm>
          <a:off x="344488" y="2141593"/>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135</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15</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сейіліуіне ықпал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төмен болады деп 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781487502"/>
              </p:ext>
            </p:extLst>
          </p:nvPr>
        </p:nvGraphicFramePr>
        <p:xfrm>
          <a:off x="5072359" y="4365102"/>
          <a:ext cx="4662697" cy="1053937"/>
        </p:xfrm>
        <a:graphic>
          <a:graphicData uri="http://schemas.openxmlformats.org/drawingml/2006/table">
            <a:tbl>
              <a:tblPr firstRow="1" bandRow="1">
                <a:tableStyleId>{5C22544A-7EE6-4342-B048-85BDC9FD1C3A}</a:tableStyleId>
              </a:tblPr>
              <a:tblGrid>
                <a:gridCol w="1794180">
                  <a:extLst>
                    <a:ext uri="{9D8B030D-6E8A-4147-A177-3AD203B41FA5}">
                      <a16:colId xmlns="" xmlns:a16="http://schemas.microsoft.com/office/drawing/2014/main" val="3583770891"/>
                    </a:ext>
                  </a:extLst>
                </a:gridCol>
                <a:gridCol w="1431451">
                  <a:extLst>
                    <a:ext uri="{9D8B030D-6E8A-4147-A177-3AD203B41FA5}">
                      <a16:colId xmlns="" xmlns:a16="http://schemas.microsoft.com/office/drawing/2014/main" val="1276116030"/>
                    </a:ext>
                  </a:extLst>
                </a:gridCol>
                <a:gridCol w="1437066">
                  <a:extLst>
                    <a:ext uri="{9D8B030D-6E8A-4147-A177-3AD203B41FA5}">
                      <a16:colId xmlns="" xmlns:a16="http://schemas.microsoft.com/office/drawing/2014/main" val="2096923049"/>
                    </a:ext>
                  </a:extLst>
                </a:gridCol>
              </a:tblGrid>
              <a:tr h="366586">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Нақты шоғырлану,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28</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a:t>
                      </a:r>
                      <a:r>
                        <a:rPr lang="en-US" sz="1100" b="0" i="0" u="none" strike="noStrike" dirty="0" smtClean="0">
                          <a:solidFill>
                            <a:srgbClr val="000000"/>
                          </a:solidFill>
                          <a:effectLst/>
                          <a:latin typeface="Calibri" panose="020F0502020204030204" pitchFamily="34" charset="0"/>
                        </a:rPr>
                        <a:t>56</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353</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071</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5</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0.638</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мамыр</a:t>
            </a:r>
            <a:endParaRPr lang="ru-RU" altLang="ru-RU" sz="1200" b="1" dirty="0" smtClean="0">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Ақтау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00237" y="215900"/>
            <a:ext cx="4767261" cy="195438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a:t>
            </a:r>
          </a:p>
          <a:p>
            <a:pPr algn="ctr"/>
            <a:r>
              <a:rPr lang="en-US" altLang="ru-RU" sz="1100" b="1" dirty="0" smtClean="0">
                <a:latin typeface="Times New Roman" panose="02020603050405020304" pitchFamily="18" charset="0"/>
                <a:cs typeface="Times New Roman" panose="02020603050405020304" pitchFamily="18" charset="0"/>
              </a:rPr>
              <a:t>16</a:t>
            </a:r>
            <a:r>
              <a:rPr lang="kk-KZ" altLang="ru-RU" sz="1100" b="1" dirty="0" smtClean="0">
                <a:latin typeface="Times New Roman" panose="02020603050405020304" pitchFamily="18" charset="0"/>
                <a:cs typeface="Times New Roman" panose="02020603050405020304" pitchFamily="18" charset="0"/>
              </a:rPr>
              <a:t> мамырға </a:t>
            </a:r>
            <a:r>
              <a:rPr lang="kk-KZ" altLang="ru-RU" sz="1100" b="1" dirty="0">
                <a:latin typeface="Times New Roman" panose="02020603050405020304" pitchFamily="18" charset="0"/>
                <a:cs typeface="Times New Roman" panose="02020603050405020304" pitchFamily="18" charset="0"/>
              </a:rPr>
              <a:t>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en-US" altLang="ru-RU" sz="1100" b="1" dirty="0" smtClean="0">
                <a:solidFill>
                  <a:srgbClr val="000000"/>
                </a:solidFill>
                <a:latin typeface="Times New Roman" panose="02020603050405020304" pitchFamily="18" charset="0"/>
                <a:cs typeface="Times New Roman" panose="02020603050405020304" pitchFamily="18" charset="0"/>
              </a:rPr>
              <a:t>15 </a:t>
            </a:r>
            <a:r>
              <a:rPr lang="kk-KZ" altLang="ru-RU" sz="1100" b="1" dirty="0" smtClean="0">
                <a:solidFill>
                  <a:srgbClr val="000000"/>
                </a:solidFill>
                <a:latin typeface="Times New Roman" panose="02020603050405020304" pitchFamily="18" charset="0"/>
                <a:cs typeface="Times New Roman" panose="02020603050405020304" pitchFamily="18" charset="0"/>
              </a:rPr>
              <a:t>мамыр</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a:t>
            </a:r>
            <a:r>
              <a:rPr lang="en-US"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16</a:t>
            </a:r>
            <a:r>
              <a:rPr lang="kk-KZ" altLang="ru-RU" sz="1100" b="1" dirty="0" smtClean="0">
                <a:solidFill>
                  <a:srgbClr val="000000"/>
                </a:solidFill>
                <a:latin typeface="Times New Roman" panose="02020603050405020304" pitchFamily="18" charset="0"/>
                <a:cs typeface="Times New Roman" panose="02020603050405020304" pitchFamily="18" charset="0"/>
              </a:rPr>
              <a:t> мамыр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Көшпелі бұлтты, </a:t>
            </a:r>
            <a:r>
              <a:rPr lang="kk-KZ" sz="1100" dirty="0" smtClean="0">
                <a:solidFill>
                  <a:srgbClr val="000000"/>
                </a:solidFill>
                <a:latin typeface="Times New Roman" panose="02020603050405020304" pitchFamily="18" charset="0"/>
                <a:cs typeface="Times New Roman" panose="02020603050405020304" pitchFamily="18" charset="0"/>
                <a:sym typeface="+mn-ea"/>
              </a:rPr>
              <a:t>күндіз жаңбыр, найзағай</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Жел оңтүстік-</a:t>
            </a:r>
            <a:r>
              <a:rPr lang="kk-KZ" sz="1100" dirty="0">
                <a:solidFill>
                  <a:srgbClr val="000000"/>
                </a:solidFill>
                <a:latin typeface="Times New Roman" panose="02020603050405020304" pitchFamily="18" charset="0"/>
                <a:cs typeface="Times New Roman" panose="02020603050405020304" pitchFamily="18" charset="0"/>
                <a:sym typeface="+mn-ea"/>
              </a:rPr>
              <a:t>шығыстан, 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9-14 </a:t>
            </a:r>
            <a:r>
              <a:rPr lang="kk-KZ" sz="1100" dirty="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17-19, </a:t>
            </a:r>
            <a:r>
              <a:rPr lang="kk-KZ" sz="1100" dirty="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24-26 </a:t>
            </a:r>
            <a:r>
              <a:rPr lang="kk-KZ" sz="1100" dirty="0">
                <a:solidFill>
                  <a:prstClr val="black"/>
                </a:solidFill>
                <a:latin typeface="Times New Roman" pitchFamily="18" charset="0"/>
                <a:cs typeface="Times New Roman" pitchFamily="18" charset="0"/>
              </a:rPr>
              <a:t>жылы.</a:t>
            </a:r>
          </a:p>
          <a:p>
            <a:pPr lvl="0" algn="just"/>
            <a:endParaRPr lang="kk-KZ" sz="1100" dirty="0">
              <a:solidFill>
                <a:prstClr val="black"/>
              </a:solidFill>
              <a:latin typeface="Times New Roman" pitchFamily="18" charset="0"/>
              <a:cs typeface="Times New Roman" pitchFamily="18" charset="0"/>
            </a:endParaRPr>
          </a:p>
          <a:p>
            <a:pPr lvl="0" algn="ctr"/>
            <a:r>
              <a:rPr lang="kk-KZ" sz="1100" b="1" dirty="0">
                <a:solidFill>
                  <a:srgbClr val="000000"/>
                </a:solidFill>
                <a:latin typeface="Times New Roman" panose="02020603050405020304" pitchFamily="18" charset="0"/>
                <a:cs typeface="Times New Roman" panose="02020603050405020304" pitchFamily="18" charset="0"/>
              </a:rPr>
              <a:t>Түнде </a:t>
            </a:r>
            <a:r>
              <a:rPr lang="en-US" sz="1100" b="1" dirty="0" smtClean="0">
                <a:solidFill>
                  <a:srgbClr val="000000"/>
                </a:solidFill>
                <a:latin typeface="Times New Roman" panose="02020603050405020304" pitchFamily="18" charset="0"/>
                <a:cs typeface="Times New Roman" panose="02020603050405020304" pitchFamily="18" charset="0"/>
              </a:rPr>
              <a:t>17</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мамыр</a:t>
            </a:r>
            <a:r>
              <a:rPr lang="kk-KZ" sz="1100" b="1" dirty="0" smtClean="0">
                <a:solidFill>
                  <a:srgbClr val="000000"/>
                </a:solidFill>
                <a:latin typeface="Times New Roman" panose="02020603050405020304" pitchFamily="18" charset="0"/>
                <a:cs typeface="Times New Roman" panose="02020603050405020304" pitchFamily="18" charset="0"/>
              </a:rPr>
              <a:t> </a:t>
            </a:r>
            <a:r>
              <a:rPr lang="kk-KZ" sz="1100" b="1" dirty="0">
                <a:solidFill>
                  <a:srgbClr val="000000"/>
                </a:solidFill>
                <a:latin typeface="Times New Roman" panose="02020603050405020304" pitchFamily="18" charset="0"/>
                <a:cs typeface="Times New Roman" panose="02020603050405020304" pitchFamily="18" charset="0"/>
              </a:rPr>
              <a:t>ауа-райы болжамы</a:t>
            </a:r>
          </a:p>
          <a:p>
            <a:pPr lvl="0" algn="ctr"/>
            <a:r>
              <a:rPr lang="en-US" sz="1100" b="1" dirty="0" smtClean="0">
                <a:solidFill>
                  <a:srgbClr val="000000"/>
                </a:solidFill>
                <a:latin typeface="Times New Roman" panose="02020603050405020304" pitchFamily="18" charset="0"/>
                <a:cs typeface="Times New Roman" panose="02020603050405020304" pitchFamily="18" charset="0"/>
              </a:rPr>
              <a:t>16</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мамыр</a:t>
            </a:r>
            <a:r>
              <a:rPr lang="kk-KZ" sz="1100" b="1" dirty="0" smtClean="0">
                <a:solidFill>
                  <a:srgbClr val="000000"/>
                </a:solidFill>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a:t>
            </a:r>
            <a:r>
              <a:rPr lang="kk-KZ" sz="1100" b="1" dirty="0" smtClean="0">
                <a:solidFill>
                  <a:srgbClr val="000000"/>
                </a:solidFill>
                <a:latin typeface="Times New Roman" panose="02020603050405020304" pitchFamily="18" charset="0"/>
                <a:cs typeface="Times New Roman" panose="02020603050405020304" pitchFamily="18" charset="0"/>
              </a:rPr>
              <a:t> </a:t>
            </a:r>
            <a:r>
              <a:rPr lang="en-US" sz="1100" b="1" dirty="0" smtClean="0">
                <a:solidFill>
                  <a:srgbClr val="000000"/>
                </a:solidFill>
                <a:latin typeface="Times New Roman" panose="02020603050405020304" pitchFamily="18" charset="0"/>
                <a:cs typeface="Times New Roman" panose="02020603050405020304" pitchFamily="18" charset="0"/>
              </a:rPr>
              <a:t>17</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мамыр</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rPr>
              <a:t>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жаңбыр, найзағай</a:t>
            </a:r>
            <a:r>
              <a:rPr lang="kk-KZ" sz="1100" dirty="0" smtClean="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оңтүстік-шығыстан</a:t>
            </a:r>
            <a:r>
              <a:rPr lang="ru-RU" sz="1100" dirty="0">
                <a:solidFill>
                  <a:prstClr val="black"/>
                </a:solidFill>
                <a:latin typeface="Times New Roman" pitchFamily="18" charset="0"/>
                <a:cs typeface="Times New Roman" pitchFamily="18" charset="0"/>
              </a:rPr>
              <a:t>,</a:t>
            </a:r>
            <a:r>
              <a:rPr lang="kk-KZ" sz="1100" dirty="0">
                <a:solidFill>
                  <a:prstClr val="black"/>
                </a:solidFill>
                <a:latin typeface="Times New Roman" pitchFamily="18" charset="0"/>
                <a:cs typeface="Times New Roman" pitchFamily="18" charset="0"/>
              </a:rPr>
              <a:t> күші </a:t>
            </a:r>
            <a:r>
              <a:rPr lang="kk-KZ" sz="1100" dirty="0" smtClean="0">
                <a:solidFill>
                  <a:prstClr val="black"/>
                </a:solidFill>
                <a:latin typeface="Times New Roman" pitchFamily="18" charset="0"/>
                <a:cs typeface="Times New Roman" pitchFamily="18" charset="0"/>
              </a:rPr>
              <a:t>9-14 </a:t>
            </a:r>
            <a:r>
              <a:rPr lang="kk-KZ" sz="1100" dirty="0">
                <a:solidFill>
                  <a:prstClr val="black"/>
                </a:solidFill>
                <a:latin typeface="Times New Roman" pitchFamily="18" charset="0"/>
                <a:cs typeface="Times New Roman" pitchFamily="18" charset="0"/>
              </a:rPr>
              <a:t>м/с</a:t>
            </a:r>
            <a:r>
              <a:rPr lang="ru-RU" sz="1100" dirty="0">
                <a:solidFill>
                  <a:prstClr val="black"/>
                </a:solidFill>
                <a:latin typeface="Times New Roman" pitchFamily="18" charset="0"/>
                <a:cs typeface="Times New Roman" pitchFamily="18" charset="0"/>
              </a:rPr>
              <a:t>. Ауа температурасы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15</a:t>
            </a:r>
            <a:r>
              <a:rPr lang="kk-KZ" sz="1100" dirty="0" smtClean="0">
                <a:solidFill>
                  <a:prstClr val="black"/>
                </a:solidFill>
                <a:latin typeface="Times New Roman" pitchFamily="18" charset="0"/>
                <a:cs typeface="Times New Roman" pitchFamily="18" charset="0"/>
              </a:rPr>
              <a:t>-17 </a:t>
            </a:r>
            <a:r>
              <a:rPr lang="kk-KZ" sz="1100" dirty="0">
                <a:solidFill>
                  <a:prstClr val="black"/>
                </a:solidFill>
                <a:latin typeface="Times New Roman" pitchFamily="18" charset="0"/>
                <a:cs typeface="Times New Roman" pitchFamily="18" charset="0"/>
              </a:rPr>
              <a:t>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09187"/>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a:t>
            </a:r>
            <a:r>
              <a:rPr lang="kk-KZ" altLang="ru-RU" sz="1000" b="1" i="1">
                <a:solidFill>
                  <a:srgbClr val="000000"/>
                </a:solidFill>
                <a:latin typeface="Times New Roman" panose="02020603050405020304" pitchFamily="18" charset="0"/>
                <a:cs typeface="Times New Roman" panose="02020603050405020304" pitchFamily="18" charset="0"/>
              </a:rPr>
              <a:t>./ </a:t>
            </a:r>
            <a:r>
              <a:rPr lang="kk-KZ" altLang="ru-RU" sz="1000" b="1" i="1" smtClean="0">
                <a:solidFill>
                  <a:srgbClr val="000000"/>
                </a:solidFill>
                <a:latin typeface="Times New Roman" panose="02020603050405020304" pitchFamily="18" charset="0"/>
                <a:cs typeface="Times New Roman" panose="02020603050405020304" pitchFamily="18" charset="0"/>
              </a:rPr>
              <a:t>Нуршаева А.Д.</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31812</TotalTime>
  <Words>560</Words>
  <Application>Microsoft Office PowerPoint</Application>
  <PresentationFormat>Лист A4 (210x297 мм)</PresentationFormat>
  <Paragraphs>89</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4310</cp:revision>
  <cp:lastPrinted>2021-07-01T07:38:07Z</cp:lastPrinted>
  <dcterms:created xsi:type="dcterms:W3CDTF">2018-03-27T06:03:00Z</dcterms:created>
  <dcterms:modified xsi:type="dcterms:W3CDTF">2026-05-15T07:01:52Z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